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715BA-D510-41A3-91F9-5124C13BFAA6}" type="datetimeFigureOut">
              <a:rPr lang="en-US" smtClean="0"/>
              <a:t>10-Oct-22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BD076-086E-4460-B4F6-7081EA4F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9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BD076-086E-4460-B4F6-7081EA4FFE4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plilearn.com/tutorials/java-tutorial/what-is-jav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ADVANCED JAVA PROGRAMMING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COURSE CODE:</a:t>
            </a:r>
            <a:r>
              <a:rPr lang="en-US" b="1" dirty="0" smtClean="0">
                <a:solidFill>
                  <a:srgbClr val="002060"/>
                </a:solidFill>
              </a:rPr>
              <a:t>16UCA502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TITLE: </a:t>
            </a:r>
            <a:r>
              <a:rPr lang="en-US" b="1" dirty="0">
                <a:solidFill>
                  <a:schemeClr val="tx1"/>
                </a:solidFill>
              </a:rPr>
              <a:t>Introduction To Java Servlets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        YEAR: </a:t>
            </a:r>
            <a:r>
              <a:rPr lang="en-US" b="1" dirty="0">
                <a:solidFill>
                  <a:srgbClr val="002060"/>
                </a:solidFill>
              </a:rPr>
              <a:t>V</a:t>
            </a:r>
            <a:r>
              <a:rPr lang="en-US" b="1" dirty="0" smtClean="0">
                <a:solidFill>
                  <a:srgbClr val="002060"/>
                </a:solidFill>
              </a:rPr>
              <a:t>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pPr algn="just"/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service() method </a:t>
            </a:r>
            <a:r>
              <a:rPr lang="en-US" dirty="0"/>
              <a:t>takes responsibility to check the type of </a:t>
            </a:r>
            <a:r>
              <a:rPr lang="en-US" dirty="0">
                <a:solidFill>
                  <a:srgbClr val="FF0000"/>
                </a:solidFill>
              </a:rPr>
              <a:t>request received </a:t>
            </a:r>
            <a:r>
              <a:rPr lang="en-US" dirty="0"/>
              <a:t>from the </a:t>
            </a:r>
            <a:r>
              <a:rPr lang="en-US" dirty="0">
                <a:solidFill>
                  <a:srgbClr val="FF0000"/>
                </a:solidFill>
              </a:rPr>
              <a:t>client and respond </a:t>
            </a:r>
            <a:r>
              <a:rPr lang="en-US" dirty="0"/>
              <a:t>accordingly by generating a </a:t>
            </a:r>
            <a:r>
              <a:rPr lang="en-US" dirty="0">
                <a:solidFill>
                  <a:srgbClr val="FF0000"/>
                </a:solidFill>
              </a:rPr>
              <a:t>new thread </a:t>
            </a:r>
            <a:r>
              <a:rPr lang="en-US" dirty="0"/>
              <a:t>or a set of threads per the requirement and implementing the operation through the following methods.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dirty="0" err="1"/>
              <a:t>doGet</a:t>
            </a:r>
            <a:r>
              <a:rPr lang="en-US" dirty="0"/>
              <a:t>() for GET</a:t>
            </a:r>
          </a:p>
          <a:p>
            <a:r>
              <a:rPr lang="en-US" dirty="0" err="1"/>
              <a:t>doPut</a:t>
            </a:r>
            <a:r>
              <a:rPr lang="en-US" dirty="0"/>
              <a:t>() for PUT</a:t>
            </a:r>
          </a:p>
          <a:p>
            <a:r>
              <a:rPr lang="en-US" dirty="0" err="1"/>
              <a:t>doUpdate</a:t>
            </a:r>
            <a:r>
              <a:rPr lang="en-US" dirty="0"/>
              <a:t>() for UPDATE</a:t>
            </a:r>
          </a:p>
          <a:p>
            <a:r>
              <a:rPr lang="en-US" dirty="0" err="1"/>
              <a:t>doDelete</a:t>
            </a:r>
            <a:r>
              <a:rPr lang="en-US" dirty="0"/>
              <a:t>() for </a:t>
            </a:r>
            <a:r>
              <a:rPr lang="en-US" dirty="0" smtClean="0"/>
              <a:t>DELETE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b="1" u="sng" dirty="0"/>
              <a:t>The service() method Syntax</a:t>
            </a:r>
            <a:r>
              <a:rPr lang="en-US" b="1" u="sng" dirty="0" smtClean="0"/>
              <a:t>:</a:t>
            </a:r>
            <a:endParaRPr lang="en-US" b="1" u="sng" dirty="0"/>
          </a:p>
          <a:p>
            <a:r>
              <a:rPr lang="en-US" dirty="0"/>
              <a:t>public void service(</a:t>
            </a:r>
            <a:r>
              <a:rPr lang="en-US" dirty="0" err="1"/>
              <a:t>ServletRequest</a:t>
            </a:r>
            <a:r>
              <a:rPr lang="en-US" dirty="0"/>
              <a:t> request, </a:t>
            </a:r>
            <a:r>
              <a:rPr lang="en-US" dirty="0" err="1"/>
              <a:t>ServletResponse</a:t>
            </a:r>
            <a:r>
              <a:rPr lang="en-US" dirty="0"/>
              <a:t> response)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2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b="1" u="sng" dirty="0"/>
              <a:t>The service() method Syntax</a:t>
            </a:r>
            <a:r>
              <a:rPr lang="en-US" b="1" u="sng" dirty="0" smtClean="0"/>
              <a:t>:</a:t>
            </a:r>
            <a:endParaRPr lang="en-US" b="1" u="sng" dirty="0"/>
          </a:p>
          <a:p>
            <a:r>
              <a:rPr lang="en-US" dirty="0"/>
              <a:t>public void service(</a:t>
            </a:r>
            <a:r>
              <a:rPr lang="en-US" dirty="0" err="1"/>
              <a:t>ServletRequest</a:t>
            </a:r>
            <a:r>
              <a:rPr lang="en-US" dirty="0"/>
              <a:t> request, </a:t>
            </a:r>
            <a:r>
              <a:rPr lang="en-US" dirty="0" err="1"/>
              <a:t>ServletResponse</a:t>
            </a:r>
            <a:r>
              <a:rPr lang="en-US" dirty="0"/>
              <a:t> response)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throws </a:t>
            </a:r>
            <a:r>
              <a:rPr lang="en-US" dirty="0" err="1"/>
              <a:t>ServletException</a:t>
            </a:r>
            <a:r>
              <a:rPr lang="en-US" dirty="0"/>
              <a:t>, </a:t>
            </a:r>
            <a:r>
              <a:rPr lang="en-US" dirty="0" err="1"/>
              <a:t>IOException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 smtClean="0"/>
              <a:t>     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3. destroy()</a:t>
            </a:r>
          </a:p>
          <a:p>
            <a:r>
              <a:rPr lang="en-US" dirty="0"/>
              <a:t>Like the </a:t>
            </a:r>
            <a:r>
              <a:rPr lang="en-US" dirty="0" err="1"/>
              <a:t>init</a:t>
            </a:r>
            <a:r>
              <a:rPr lang="en-US" dirty="0"/>
              <a:t>() method, the destroy() method is also called only once in the </a:t>
            </a:r>
            <a:r>
              <a:rPr lang="en-US" dirty="0">
                <a:solidFill>
                  <a:srgbClr val="FF0000"/>
                </a:solidFill>
              </a:rPr>
              <a:t>Java Servlet's entire life cycle</a:t>
            </a:r>
            <a:r>
              <a:rPr lang="en-US" dirty="0"/>
              <a:t>. </a:t>
            </a:r>
          </a:p>
          <a:p>
            <a:r>
              <a:rPr lang="en-US" dirty="0"/>
              <a:t>When the destroy() method is called, the Servlet performs the </a:t>
            </a:r>
            <a:r>
              <a:rPr lang="en-US" dirty="0">
                <a:solidFill>
                  <a:srgbClr val="FF0000"/>
                </a:solidFill>
              </a:rPr>
              <a:t>cleanup activities like</a:t>
            </a:r>
            <a:r>
              <a:rPr lang="en-US" dirty="0"/>
              <a:t>,</a:t>
            </a:r>
          </a:p>
          <a:p>
            <a:r>
              <a:rPr lang="en-US" dirty="0"/>
              <a:t>Halting the </a:t>
            </a:r>
            <a:r>
              <a:rPr lang="en-US" dirty="0">
                <a:solidFill>
                  <a:srgbClr val="FF0000"/>
                </a:solidFill>
              </a:rPr>
              <a:t>current or background threads</a:t>
            </a:r>
          </a:p>
          <a:p>
            <a:r>
              <a:rPr lang="en-US" dirty="0"/>
              <a:t>Making a recovery list of any </a:t>
            </a:r>
            <a:r>
              <a:rPr lang="en-US" dirty="0">
                <a:solidFill>
                  <a:srgbClr val="FF0000"/>
                </a:solidFill>
              </a:rPr>
              <a:t>related data like cookies to Disk.</a:t>
            </a:r>
          </a:p>
          <a:p>
            <a:r>
              <a:rPr lang="en-US" dirty="0"/>
              <a:t>After that, the Servlet is badged, ready for the </a:t>
            </a:r>
            <a:r>
              <a:rPr lang="en-US" dirty="0">
                <a:solidFill>
                  <a:srgbClr val="FF0000"/>
                </a:solidFill>
              </a:rPr>
              <a:t>Garbage collector</a:t>
            </a:r>
            <a:r>
              <a:rPr lang="en-US" dirty="0"/>
              <a:t> to have it cleared.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3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3. destroy()</a:t>
            </a:r>
          </a:p>
          <a:p>
            <a:r>
              <a:rPr lang="en-US" dirty="0"/>
              <a:t>Like the </a:t>
            </a:r>
            <a:r>
              <a:rPr lang="en-US" dirty="0" err="1"/>
              <a:t>init</a:t>
            </a:r>
            <a:r>
              <a:rPr lang="en-US" dirty="0"/>
              <a:t>() method, the destroy() method is also called only once in the </a:t>
            </a:r>
            <a:r>
              <a:rPr lang="en-US" dirty="0">
                <a:solidFill>
                  <a:srgbClr val="FF0000"/>
                </a:solidFill>
              </a:rPr>
              <a:t>Java Servlet's entire life cycle</a:t>
            </a:r>
            <a:r>
              <a:rPr lang="en-US" dirty="0"/>
              <a:t>. </a:t>
            </a:r>
          </a:p>
          <a:p>
            <a:r>
              <a:rPr lang="en-US" dirty="0"/>
              <a:t>When the destroy() method is called, the Servlet performs the </a:t>
            </a:r>
            <a:r>
              <a:rPr lang="en-US" dirty="0">
                <a:solidFill>
                  <a:srgbClr val="FF0000"/>
                </a:solidFill>
              </a:rPr>
              <a:t>cleanup activities like</a:t>
            </a:r>
            <a:r>
              <a:rPr lang="en-US" dirty="0"/>
              <a:t>,</a:t>
            </a:r>
          </a:p>
          <a:p>
            <a:r>
              <a:rPr lang="en-US" dirty="0"/>
              <a:t>Halting the </a:t>
            </a:r>
            <a:r>
              <a:rPr lang="en-US" dirty="0">
                <a:solidFill>
                  <a:srgbClr val="FF0000"/>
                </a:solidFill>
              </a:rPr>
              <a:t>current or background threads</a:t>
            </a:r>
          </a:p>
          <a:p>
            <a:r>
              <a:rPr lang="en-US" dirty="0"/>
              <a:t>Making a recovery list of any </a:t>
            </a:r>
            <a:r>
              <a:rPr lang="en-US" dirty="0">
                <a:solidFill>
                  <a:srgbClr val="FF0000"/>
                </a:solidFill>
              </a:rPr>
              <a:t>related data like cookies to Disk.</a:t>
            </a:r>
          </a:p>
          <a:p>
            <a:r>
              <a:rPr lang="en-US" dirty="0"/>
              <a:t>After that, the Servlet is badged, ready for the </a:t>
            </a:r>
            <a:r>
              <a:rPr lang="en-US" dirty="0">
                <a:solidFill>
                  <a:srgbClr val="FF0000"/>
                </a:solidFill>
              </a:rPr>
              <a:t>Garbage collector</a:t>
            </a:r>
            <a:r>
              <a:rPr lang="en-US" dirty="0"/>
              <a:t> to have it cleared.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u="sng" dirty="0">
                <a:solidFill>
                  <a:srgbClr val="FF0000"/>
                </a:solidFill>
              </a:rPr>
              <a:t>The destroy() method Syntax</a:t>
            </a:r>
            <a:r>
              <a:rPr lang="en-US" b="1" dirty="0"/>
              <a:t>:</a:t>
            </a:r>
          </a:p>
          <a:p>
            <a:r>
              <a:rPr lang="en-US" dirty="0"/>
              <a:t>public void destroy() {</a:t>
            </a:r>
          </a:p>
          <a:p>
            <a:r>
              <a:rPr lang="en-US" dirty="0"/>
              <a:t>//destroy() method finalizing </a:t>
            </a:r>
          </a:p>
          <a:p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u="sng" dirty="0">
                <a:solidFill>
                  <a:srgbClr val="FF0000"/>
                </a:solidFill>
              </a:rPr>
              <a:t>The destroy() method Syntax</a:t>
            </a:r>
            <a:r>
              <a:rPr lang="en-US" b="1" dirty="0"/>
              <a:t>:</a:t>
            </a:r>
          </a:p>
          <a:p>
            <a:r>
              <a:rPr lang="en-US" dirty="0"/>
              <a:t>public void destroy() {</a:t>
            </a:r>
          </a:p>
          <a:p>
            <a:r>
              <a:rPr lang="en-US" dirty="0"/>
              <a:t>//destroy() method finalizing </a:t>
            </a:r>
          </a:p>
          <a:p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76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1"/>
            <a:ext cx="8153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4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4" y="1318563"/>
            <a:ext cx="7534275" cy="3967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6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/>
              <a:t>Introduction To Java Servlets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We </a:t>
            </a:r>
            <a:r>
              <a:rPr lang="en-US" dirty="0"/>
              <a:t>define a </a:t>
            </a:r>
            <a:r>
              <a:rPr lang="en-US" dirty="0">
                <a:solidFill>
                  <a:srgbClr val="FF0000"/>
                </a:solidFill>
              </a:rPr>
              <a:t>Java Servlet or Jakarta Servlet </a:t>
            </a:r>
            <a:r>
              <a:rPr lang="en-US" dirty="0"/>
              <a:t>as the technology to design and deploy </a:t>
            </a:r>
            <a:r>
              <a:rPr lang="en-US" dirty="0">
                <a:solidFill>
                  <a:srgbClr val="FF0000"/>
                </a:solidFill>
              </a:rPr>
              <a:t>dynamic web pages</a:t>
            </a:r>
            <a:r>
              <a:rPr lang="en-US" dirty="0"/>
              <a:t> using the </a:t>
            </a:r>
            <a:r>
              <a:rPr lang="en-US" dirty="0">
                <a:hlinkClick r:id="rId2" tooltip="Java"/>
              </a:rPr>
              <a:t>Java</a:t>
            </a:r>
            <a:r>
              <a:rPr lang="en-US" dirty="0"/>
              <a:t> Programming Language. It implements a typical servlet in the </a:t>
            </a:r>
            <a:r>
              <a:rPr lang="en-US" dirty="0">
                <a:solidFill>
                  <a:srgbClr val="FF0000"/>
                </a:solidFill>
              </a:rPr>
              <a:t>client-server architecture</a:t>
            </a:r>
            <a:r>
              <a:rPr lang="en-US" dirty="0"/>
              <a:t>, and the Servlet </a:t>
            </a:r>
            <a:r>
              <a:rPr lang="en-US" dirty="0">
                <a:solidFill>
                  <a:srgbClr val="FF0000"/>
                </a:solidFill>
              </a:rPr>
              <a:t>lives</a:t>
            </a:r>
            <a:r>
              <a:rPr lang="en-US" dirty="0"/>
              <a:t> on the </a:t>
            </a:r>
            <a:r>
              <a:rPr lang="en-US" dirty="0">
                <a:solidFill>
                  <a:srgbClr val="FF0000"/>
                </a:solidFill>
              </a:rPr>
              <a:t>server-side</a:t>
            </a:r>
            <a:r>
              <a:rPr lang="en-US" dirty="0"/>
              <a:t>.</a:t>
            </a:r>
            <a:endParaRPr lang="en-US" sz="1400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88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458200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8000" dirty="0">
                <a:solidFill>
                  <a:srgbClr val="FF0000"/>
                </a:solidFill>
              </a:rPr>
              <a:t>THANK YOU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19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There are several </a:t>
            </a:r>
            <a:r>
              <a:rPr lang="en-US" dirty="0">
                <a:solidFill>
                  <a:srgbClr val="FF0000"/>
                </a:solidFill>
              </a:rPr>
              <a:t>varieties of interfaces and classes</a:t>
            </a:r>
            <a:r>
              <a:rPr lang="en-US" dirty="0"/>
              <a:t> available in the </a:t>
            </a:r>
            <a:r>
              <a:rPr lang="en-US" dirty="0">
                <a:solidFill>
                  <a:srgbClr val="FF0000"/>
                </a:solidFill>
              </a:rPr>
              <a:t>Servlet API</a:t>
            </a:r>
            <a:r>
              <a:rPr lang="en-US" dirty="0"/>
              <a:t>. Some of them are as follows:</a:t>
            </a:r>
          </a:p>
          <a:p>
            <a:r>
              <a:rPr lang="en-US" dirty="0">
                <a:solidFill>
                  <a:srgbClr val="FF0000"/>
                </a:solidFill>
              </a:rPr>
              <a:t>HTTP Servlet</a:t>
            </a:r>
          </a:p>
          <a:p>
            <a:r>
              <a:rPr lang="en-US" dirty="0">
                <a:solidFill>
                  <a:srgbClr val="FF0000"/>
                </a:solidFill>
              </a:rPr>
              <a:t>Generic Servlet</a:t>
            </a:r>
          </a:p>
          <a:p>
            <a:r>
              <a:rPr lang="en-US" dirty="0">
                <a:solidFill>
                  <a:srgbClr val="FF0000"/>
                </a:solidFill>
              </a:rPr>
              <a:t>Servlet Request</a:t>
            </a:r>
          </a:p>
          <a:p>
            <a:r>
              <a:rPr lang="en-US" dirty="0">
                <a:solidFill>
                  <a:srgbClr val="FF0000"/>
                </a:solidFill>
              </a:rPr>
              <a:t>Servlet Response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30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Java Servlet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</a:p>
          <a:p>
            <a:pPr algn="just"/>
            <a:r>
              <a:rPr lang="en-US" dirty="0"/>
              <a:t>We can also consider the </a:t>
            </a:r>
            <a:r>
              <a:rPr lang="en-US" dirty="0">
                <a:solidFill>
                  <a:srgbClr val="FF0000"/>
                </a:solidFill>
              </a:rPr>
              <a:t>software architecture</a:t>
            </a:r>
            <a:r>
              <a:rPr lang="en-US" dirty="0"/>
              <a:t> of a servlet as the life cycle of the Java Servlet. To </a:t>
            </a:r>
            <a:r>
              <a:rPr lang="en-US" dirty="0">
                <a:solidFill>
                  <a:srgbClr val="FF0000"/>
                </a:solidFill>
              </a:rPr>
              <a:t>write a Servlet</a:t>
            </a:r>
            <a:r>
              <a:rPr lang="en-US" dirty="0"/>
              <a:t>, the user needs first to implement the </a:t>
            </a:r>
            <a:r>
              <a:rPr lang="en-US" dirty="0">
                <a:solidFill>
                  <a:srgbClr val="FF0000"/>
                </a:solidFill>
              </a:rPr>
              <a:t>Servlet Interface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directly or indirectly</a:t>
            </a:r>
            <a:r>
              <a:rPr lang="en-US" dirty="0"/>
              <a:t>, using the following import command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import </a:t>
            </a:r>
            <a:r>
              <a:rPr lang="en-US" dirty="0" err="1"/>
              <a:t>javax.servlet</a:t>
            </a:r>
            <a:r>
              <a:rPr lang="en-US" dirty="0"/>
              <a:t>.*;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43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Once the Servlet </a:t>
            </a:r>
            <a:r>
              <a:rPr lang="en-US" dirty="0">
                <a:solidFill>
                  <a:srgbClr val="FF0000"/>
                </a:solidFill>
              </a:rPr>
              <a:t>interface is imported</a:t>
            </a:r>
            <a:r>
              <a:rPr lang="en-US" dirty="0"/>
              <a:t>, and we </a:t>
            </a:r>
            <a:r>
              <a:rPr lang="en-US" dirty="0">
                <a:solidFill>
                  <a:srgbClr val="FF0000"/>
                </a:solidFill>
              </a:rPr>
              <a:t>inherit</a:t>
            </a:r>
            <a:r>
              <a:rPr lang="en-US" dirty="0"/>
              <a:t> the </a:t>
            </a:r>
            <a:r>
              <a:rPr lang="en-US" dirty="0">
                <a:solidFill>
                  <a:srgbClr val="FF0000"/>
                </a:solidFill>
              </a:rPr>
              <a:t>HTTP Class</a:t>
            </a:r>
            <a:r>
              <a:rPr lang="en-US" dirty="0"/>
              <a:t>, we begin with the </a:t>
            </a:r>
            <a:r>
              <a:rPr lang="en-US" dirty="0">
                <a:solidFill>
                  <a:srgbClr val="FF0000"/>
                </a:solidFill>
              </a:rPr>
              <a:t>Java Servlet's life cycle.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In the </a:t>
            </a:r>
            <a:r>
              <a:rPr lang="en-US" dirty="0">
                <a:solidFill>
                  <a:srgbClr val="FF0000"/>
                </a:solidFill>
              </a:rPr>
              <a:t>life cycle of a servlet</a:t>
            </a:r>
            <a:r>
              <a:rPr lang="en-US" dirty="0"/>
              <a:t>, we have mainly </a:t>
            </a:r>
            <a:r>
              <a:rPr lang="en-US" dirty="0">
                <a:solidFill>
                  <a:srgbClr val="FF0000"/>
                </a:solidFill>
              </a:rPr>
              <a:t>three stages</a:t>
            </a:r>
            <a:r>
              <a:rPr lang="en-US" dirty="0"/>
              <a:t>, which are mentioned below.</a:t>
            </a:r>
          </a:p>
          <a:p>
            <a:r>
              <a:rPr lang="en-US" dirty="0" err="1"/>
              <a:t>init</a:t>
            </a:r>
            <a:r>
              <a:rPr lang="en-US" dirty="0"/>
              <a:t>()</a:t>
            </a:r>
          </a:p>
          <a:p>
            <a:r>
              <a:rPr lang="en-US" dirty="0"/>
              <a:t>service()</a:t>
            </a:r>
          </a:p>
          <a:p>
            <a:r>
              <a:rPr lang="en-US" dirty="0"/>
              <a:t>destroy()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8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1. 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()</a:t>
            </a:r>
          </a:p>
          <a:p>
            <a:pPr algn="just"/>
            <a:r>
              <a:rPr lang="en-US" dirty="0"/>
              <a:t>The </a:t>
            </a:r>
            <a:r>
              <a:rPr lang="en-US" dirty="0" err="1"/>
              <a:t>init</a:t>
            </a:r>
            <a:r>
              <a:rPr lang="en-US" dirty="0"/>
              <a:t>() is the germinating stage of any Java Servlet. When a </a:t>
            </a:r>
            <a:r>
              <a:rPr lang="en-US" dirty="0">
                <a:solidFill>
                  <a:srgbClr val="FF0000"/>
                </a:solidFill>
              </a:rPr>
              <a:t>URL</a:t>
            </a:r>
            <a:r>
              <a:rPr lang="en-US" dirty="0"/>
              <a:t> specific to a particular </a:t>
            </a:r>
            <a:r>
              <a:rPr lang="en-US" dirty="0">
                <a:solidFill>
                  <a:srgbClr val="FF0000"/>
                </a:solidFill>
              </a:rPr>
              <a:t>servlet is triggered</a:t>
            </a:r>
            <a:r>
              <a:rPr lang="en-US" dirty="0"/>
              <a:t>, the </a:t>
            </a:r>
            <a:r>
              <a:rPr lang="en-US" dirty="0" err="1"/>
              <a:t>init</a:t>
            </a:r>
            <a:r>
              <a:rPr lang="en-US" dirty="0"/>
              <a:t>() method is invoked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 Another </a:t>
            </a:r>
            <a:r>
              <a:rPr lang="en-US" dirty="0"/>
              <a:t>scenario when the 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() </a:t>
            </a:r>
            <a:r>
              <a:rPr lang="en-US" dirty="0"/>
              <a:t>method gets invoked is when the </a:t>
            </a:r>
            <a:r>
              <a:rPr lang="en-US" dirty="0">
                <a:solidFill>
                  <a:srgbClr val="FF0000"/>
                </a:solidFill>
              </a:rPr>
              <a:t>servers are fired up</a:t>
            </a:r>
            <a:r>
              <a:rPr lang="en-US" dirty="0"/>
              <a:t>. With every </a:t>
            </a:r>
            <a:r>
              <a:rPr lang="en-US" dirty="0">
                <a:solidFill>
                  <a:srgbClr val="FF0000"/>
                </a:solidFill>
              </a:rPr>
              <a:t>server starting up</a:t>
            </a:r>
            <a:r>
              <a:rPr lang="en-US" dirty="0"/>
              <a:t>, the corresponding servlets also </a:t>
            </a:r>
            <a:r>
              <a:rPr lang="en-US" dirty="0">
                <a:solidFill>
                  <a:srgbClr val="FF0000"/>
                </a:solidFill>
              </a:rPr>
              <a:t>get started</a:t>
            </a:r>
            <a:r>
              <a:rPr lang="en-US" dirty="0"/>
              <a:t>, and so does the </a:t>
            </a:r>
            <a:r>
              <a:rPr lang="en-US" dirty="0" err="1"/>
              <a:t>init</a:t>
            </a:r>
            <a:r>
              <a:rPr lang="en-US" dirty="0"/>
              <a:t>() method.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3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dirty="0" err="1">
                <a:solidFill>
                  <a:srgbClr val="FF0000"/>
                </a:solidFill>
              </a:rPr>
              <a:t>init</a:t>
            </a:r>
            <a:r>
              <a:rPr lang="en-US" b="1" dirty="0">
                <a:solidFill>
                  <a:srgbClr val="FF0000"/>
                </a:solidFill>
              </a:rPr>
              <a:t>()</a:t>
            </a:r>
          </a:p>
          <a:p>
            <a:r>
              <a:rPr lang="en-US" dirty="0"/>
              <a:t>One important specialty of the 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() method </a:t>
            </a:r>
            <a:r>
              <a:rPr lang="en-US" dirty="0"/>
              <a:t>is the </a:t>
            </a:r>
            <a:r>
              <a:rPr lang="en-US" dirty="0" err="1">
                <a:solidFill>
                  <a:srgbClr val="FF0000"/>
                </a:solidFill>
              </a:rPr>
              <a:t>init</a:t>
            </a:r>
            <a:r>
              <a:rPr lang="en-US" dirty="0">
                <a:solidFill>
                  <a:srgbClr val="FF0000"/>
                </a:solidFill>
              </a:rPr>
              <a:t>() method </a:t>
            </a:r>
            <a:r>
              <a:rPr lang="en-US" dirty="0"/>
              <a:t>only gets invoked once in the </a:t>
            </a:r>
            <a:r>
              <a:rPr lang="en-US" dirty="0">
                <a:solidFill>
                  <a:srgbClr val="FF0000"/>
                </a:solidFill>
              </a:rPr>
              <a:t>entire life cycle of the Servlet</a:t>
            </a:r>
            <a:r>
              <a:rPr lang="en-US" dirty="0"/>
              <a:t>, and the </a:t>
            </a:r>
            <a:r>
              <a:rPr lang="en-US" dirty="0" err="1"/>
              <a:t>init</a:t>
            </a:r>
            <a:r>
              <a:rPr lang="en-US" dirty="0"/>
              <a:t>() method </a:t>
            </a:r>
            <a:r>
              <a:rPr lang="en-US" dirty="0">
                <a:solidFill>
                  <a:srgbClr val="FF0000"/>
                </a:solidFill>
              </a:rPr>
              <a:t>will not respond </a:t>
            </a:r>
            <a:r>
              <a:rPr lang="en-US" dirty="0"/>
              <a:t>to any of the </a:t>
            </a:r>
            <a:r>
              <a:rPr lang="en-US" dirty="0">
                <a:solidFill>
                  <a:srgbClr val="FF0000"/>
                </a:solidFill>
              </a:rPr>
              <a:t>user's commands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u="sng" dirty="0" smtClean="0"/>
              <a:t>The </a:t>
            </a:r>
            <a:r>
              <a:rPr lang="en-US" b="1" u="sng" dirty="0" err="1"/>
              <a:t>init</a:t>
            </a:r>
            <a:r>
              <a:rPr lang="en-US" b="1" u="sng" dirty="0"/>
              <a:t>() method Syntax:</a:t>
            </a:r>
          </a:p>
          <a:p>
            <a:r>
              <a:rPr lang="en-US" dirty="0"/>
              <a:t>public void </a:t>
            </a:r>
            <a:r>
              <a:rPr lang="en-US" dirty="0" err="1"/>
              <a:t>init</a:t>
            </a:r>
            <a:r>
              <a:rPr lang="en-US" dirty="0"/>
              <a:t>() throws </a:t>
            </a:r>
            <a:r>
              <a:rPr lang="en-US" dirty="0" err="1"/>
              <a:t>ServletException</a:t>
            </a:r>
            <a:r>
              <a:rPr lang="en-US" dirty="0"/>
              <a:t> {</a:t>
            </a:r>
          </a:p>
          <a:p>
            <a:r>
              <a:rPr lang="en-US" dirty="0" err="1" smtClean="0"/>
              <a:t>init</a:t>
            </a:r>
            <a:r>
              <a:rPr lang="en-US" dirty="0"/>
              <a:t>() method initializing  </a:t>
            </a:r>
          </a:p>
          <a:p>
            <a:r>
              <a:rPr lang="en-US" dirty="0"/>
              <a:t>}</a:t>
            </a: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3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service() method </a:t>
            </a:r>
            <a:r>
              <a:rPr lang="en-US" dirty="0"/>
              <a:t>is the</a:t>
            </a:r>
            <a:r>
              <a:rPr lang="en-US" dirty="0">
                <a:solidFill>
                  <a:srgbClr val="FF0000"/>
                </a:solidFill>
              </a:rPr>
              <a:t> heart </a:t>
            </a:r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life cycle </a:t>
            </a:r>
            <a:r>
              <a:rPr lang="en-US" dirty="0"/>
              <a:t>of a Java Servlet. Right after the Servlet's initialization, it encounters the service requests from the client end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The </a:t>
            </a:r>
            <a:r>
              <a:rPr lang="en-US" dirty="0"/>
              <a:t>client may request various services like:</a:t>
            </a:r>
          </a:p>
          <a:p>
            <a:r>
              <a:rPr lang="en-US" dirty="0"/>
              <a:t>GET</a:t>
            </a:r>
          </a:p>
          <a:p>
            <a:r>
              <a:rPr lang="en-US" dirty="0"/>
              <a:t>PUT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DELETE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57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service</a:t>
            </a:r>
            <a:r>
              <a:rPr lang="en-US" b="1" dirty="0" smtClean="0">
                <a:solidFill>
                  <a:srgbClr val="FF0000"/>
                </a:solidFill>
              </a:rPr>
              <a:t>()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service() method </a:t>
            </a:r>
            <a:r>
              <a:rPr lang="en-US" dirty="0"/>
              <a:t>is the</a:t>
            </a:r>
            <a:r>
              <a:rPr lang="en-US" dirty="0">
                <a:solidFill>
                  <a:srgbClr val="FF0000"/>
                </a:solidFill>
              </a:rPr>
              <a:t> heart </a:t>
            </a:r>
            <a:r>
              <a:rPr lang="en-US" dirty="0"/>
              <a:t>of the </a:t>
            </a:r>
            <a:r>
              <a:rPr lang="en-US" dirty="0">
                <a:solidFill>
                  <a:srgbClr val="FF0000"/>
                </a:solidFill>
              </a:rPr>
              <a:t>life cycle </a:t>
            </a:r>
            <a:r>
              <a:rPr lang="en-US" dirty="0"/>
              <a:t>of a Java Servlet. Right after the Servlet's initialization, it encounters the service requests from the client end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smtClean="0"/>
              <a:t>The </a:t>
            </a:r>
            <a:r>
              <a:rPr lang="en-US" dirty="0"/>
              <a:t>client may request various services like:</a:t>
            </a:r>
          </a:p>
          <a:p>
            <a:r>
              <a:rPr lang="en-US" dirty="0"/>
              <a:t>GET</a:t>
            </a:r>
          </a:p>
          <a:p>
            <a:r>
              <a:rPr lang="en-US" dirty="0"/>
              <a:t>PUT</a:t>
            </a:r>
          </a:p>
          <a:p>
            <a:r>
              <a:rPr lang="en-US" dirty="0"/>
              <a:t>UPDATE</a:t>
            </a:r>
          </a:p>
          <a:p>
            <a:r>
              <a:rPr lang="en-US" dirty="0"/>
              <a:t>DELETE</a:t>
            </a:r>
          </a:p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0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601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18</cp:revision>
  <dcterms:created xsi:type="dcterms:W3CDTF">2006-08-16T00:00:00Z</dcterms:created>
  <dcterms:modified xsi:type="dcterms:W3CDTF">2022-10-10T05:10:34Z</dcterms:modified>
</cp:coreProperties>
</file>